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5" r:id="rId4"/>
    <p:sldId id="270" r:id="rId5"/>
    <p:sldId id="276" r:id="rId6"/>
    <p:sldId id="280" r:id="rId7"/>
    <p:sldId id="281" r:id="rId8"/>
    <p:sldId id="268" r:id="rId9"/>
    <p:sldId id="259" r:id="rId10"/>
    <p:sldId id="279" r:id="rId11"/>
    <p:sldId id="266" r:id="rId12"/>
    <p:sldId id="262" r:id="rId13"/>
    <p:sldId id="273" r:id="rId14"/>
    <p:sldId id="267" r:id="rId15"/>
    <p:sldId id="282" r:id="rId16"/>
  </p:sldIdLst>
  <p:sldSz cx="18288000" cy="10287000"/>
  <p:notesSz cx="6858000" cy="9144000"/>
  <p:embeddedFontLst>
    <p:embeddedFont>
      <p:font typeface="Barlow" panose="00000500000000000000" pitchFamily="2" charset="0"/>
      <p:regular r:id="rId18"/>
      <p:bold r:id="rId19"/>
      <p:italic r:id="rId20"/>
      <p:boldItalic r:id="rId21"/>
    </p:embeddedFont>
    <p:embeddedFont>
      <p:font typeface="Barlow Bold" panose="020B0604020202020204" charset="0"/>
      <p:regular r:id="rId22"/>
    </p:embeddedFont>
    <p:embeddedFont>
      <p:font typeface="Barlow Condensed Bold" panose="020B0604020202020204" charset="0"/>
      <p:regular r:id="rId23"/>
    </p:embeddedFont>
    <p:embeddedFont>
      <p:font typeface="Barlow Medium" panose="020F0502020204030204" pitchFamily="2" charset="0"/>
      <p:regular r:id="rId24"/>
      <p:italic r:id="rId25"/>
    </p:embeddedFont>
    <p:embeddedFont>
      <p:font typeface="Barlow Semi-Bold" panose="020B060402020202020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22F"/>
    <a:srgbClr val="7A0C15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-6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media/image1.png>
</file>

<file path=ppt/media/image10.jpeg>
</file>

<file path=ppt/media/image11.jpg>
</file>

<file path=ppt/media/image12.jp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sv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g>
</file>

<file path=ppt/media/image28.jpe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83D8B-DA9A-4356-846D-0FBA86AA8074}" type="datetimeFigureOut">
              <a:rPr lang="en-PH" smtClean="0"/>
              <a:t>21/12/2023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4C9AB8-7CFA-47F4-A2F8-44896DE7F19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88397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OPENING OF CLASSES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C9AB8-7CFA-47F4-A2F8-44896DE7F195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71062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CLASSES AT TAYSAN CENTRAL SCHOOL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C9AB8-7CFA-47F4-A2F8-44896DE7F195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22587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OPENING OF CLASSES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C9AB8-7CFA-47F4-A2F8-44896DE7F195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00710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OPENING OF CLASSES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C9AB8-7CFA-47F4-A2F8-44896DE7F195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26443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C9AB8-7CFA-47F4-A2F8-44896DE7F195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9006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OPENING OF CLASSES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C9AB8-7CFA-47F4-A2F8-44896DE7F195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41959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svg"/><Relationship Id="rId7" Type="http://schemas.openxmlformats.org/officeDocument/2006/relationships/image" Target="../media/image34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11" Type="http://schemas.openxmlformats.org/officeDocument/2006/relationships/hyperlink" Target="mailto:342221@deped.gov.ph" TargetMode="External"/><Relationship Id="rId5" Type="http://schemas.openxmlformats.org/officeDocument/2006/relationships/image" Target="../media/image32.svg"/><Relationship Id="rId10" Type="http://schemas.openxmlformats.org/officeDocument/2006/relationships/hyperlink" Target="mailto:taysanseniorhighschool@yahoo.com" TargetMode="External"/><Relationship Id="rId4" Type="http://schemas.openxmlformats.org/officeDocument/2006/relationships/image" Target="../media/image31.png"/><Relationship Id="rId9" Type="http://schemas.openxmlformats.org/officeDocument/2006/relationships/image" Target="../media/image3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099059">
            <a:off x="-5572883" y="-548568"/>
            <a:ext cx="6195673" cy="18024589"/>
            <a:chOff x="0" y="0"/>
            <a:chExt cx="1457663" cy="42406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431829">
            <a:off x="-6625880" y="-919278"/>
            <a:ext cx="6195673" cy="18024589"/>
            <a:chOff x="0" y="0"/>
            <a:chExt cx="1457663" cy="42406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-6419313" y="-190947"/>
            <a:ext cx="6195673" cy="18024589"/>
            <a:chOff x="0" y="0"/>
            <a:chExt cx="1457663" cy="42406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872435">
            <a:off x="14504172" y="-1367246"/>
            <a:ext cx="6081064" cy="17691166"/>
            <a:chOff x="0" y="0"/>
            <a:chExt cx="1457663" cy="424066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872435">
            <a:off x="14895390" y="-1025904"/>
            <a:ext cx="6081064" cy="17691166"/>
            <a:chOff x="0" y="0"/>
            <a:chExt cx="1457663" cy="424066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2099059">
            <a:off x="15033235" y="-8436237"/>
            <a:ext cx="6081064" cy="17691166"/>
            <a:chOff x="0" y="0"/>
            <a:chExt cx="1457663" cy="424066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-2431829">
            <a:off x="16226484" y="-8014827"/>
            <a:ext cx="6081064" cy="17691166"/>
            <a:chOff x="0" y="0"/>
            <a:chExt cx="1457663" cy="4240664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 rot="-2700000">
            <a:off x="15864007" y="-8787242"/>
            <a:ext cx="6081064" cy="17691166"/>
            <a:chOff x="0" y="0"/>
            <a:chExt cx="1457663" cy="424066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AutoShape 26"/>
          <p:cNvSpPr/>
          <p:nvPr/>
        </p:nvSpPr>
        <p:spPr>
          <a:xfrm rot="-4499999">
            <a:off x="12120513" y="11220043"/>
            <a:ext cx="4847312" cy="0"/>
          </a:xfrm>
          <a:prstGeom prst="line">
            <a:avLst/>
          </a:prstGeom>
          <a:ln w="66675" cap="flat">
            <a:solidFill>
              <a:srgbClr val="FFD22F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PH"/>
          </a:p>
        </p:txBody>
      </p:sp>
      <p:sp>
        <p:nvSpPr>
          <p:cNvPr id="27" name="AutoShape 27"/>
          <p:cNvSpPr/>
          <p:nvPr/>
        </p:nvSpPr>
        <p:spPr>
          <a:xfrm rot="-4499999">
            <a:off x="12818103" y="10380804"/>
            <a:ext cx="4847312" cy="0"/>
          </a:xfrm>
          <a:prstGeom prst="line">
            <a:avLst/>
          </a:prstGeom>
          <a:ln w="66675" cap="flat">
            <a:solidFill>
              <a:srgbClr val="FFD22F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PH"/>
          </a:p>
        </p:txBody>
      </p:sp>
      <p:sp>
        <p:nvSpPr>
          <p:cNvPr id="28" name="TextBox 28"/>
          <p:cNvSpPr txBox="1"/>
          <p:nvPr/>
        </p:nvSpPr>
        <p:spPr>
          <a:xfrm>
            <a:off x="1577340" y="2914892"/>
            <a:ext cx="13211732" cy="1376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87"/>
              </a:lnSpc>
              <a:spcBef>
                <a:spcPct val="0"/>
              </a:spcBef>
            </a:pPr>
            <a:r>
              <a:rPr lang="en-US" sz="8062" dirty="0">
                <a:solidFill>
                  <a:srgbClr val="000000"/>
                </a:solidFill>
                <a:latin typeface="Barlow Condensed Bold"/>
              </a:rPr>
              <a:t>TAYSAN SENIOR HIGH SCHOOL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2145" y="3669847"/>
            <a:ext cx="11249810" cy="4793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52"/>
              </a:lnSpc>
              <a:spcBef>
                <a:spcPct val="0"/>
              </a:spcBef>
            </a:pPr>
            <a:r>
              <a:rPr lang="en-US" sz="27966" dirty="0">
                <a:solidFill>
                  <a:srgbClr val="800000"/>
                </a:solidFill>
                <a:latin typeface="Barlow Condensed Bold"/>
              </a:rPr>
              <a:t>HISTORY</a:t>
            </a:r>
          </a:p>
        </p:txBody>
      </p:sp>
      <p:sp>
        <p:nvSpPr>
          <p:cNvPr id="30" name="Freeform 30"/>
          <p:cNvSpPr/>
          <p:nvPr/>
        </p:nvSpPr>
        <p:spPr>
          <a:xfrm>
            <a:off x="1577340" y="686381"/>
            <a:ext cx="2537985" cy="2380911"/>
          </a:xfrm>
          <a:custGeom>
            <a:avLst/>
            <a:gdLst/>
            <a:ahLst/>
            <a:cxnLst/>
            <a:rect l="l" t="t" r="r" b="b"/>
            <a:pathLst>
              <a:path w="2537985" h="2380911">
                <a:moveTo>
                  <a:pt x="0" y="0"/>
                </a:moveTo>
                <a:lnTo>
                  <a:pt x="2537985" y="0"/>
                </a:lnTo>
                <a:lnTo>
                  <a:pt x="2537985" y="2380911"/>
                </a:lnTo>
                <a:lnTo>
                  <a:pt x="0" y="23809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H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872435">
            <a:off x="13737150" y="-1452624"/>
            <a:ext cx="6081064" cy="17691166"/>
            <a:chOff x="0" y="0"/>
            <a:chExt cx="1457663" cy="42406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669681">
            <a:off x="14041950" y="-1147824"/>
            <a:ext cx="6081064" cy="17691166"/>
            <a:chOff x="0" y="0"/>
            <a:chExt cx="1457663" cy="42406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669681">
            <a:off x="14912188" y="-903984"/>
            <a:ext cx="6081064" cy="17691166"/>
            <a:chOff x="0" y="0"/>
            <a:chExt cx="1457663" cy="42406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468215" y="532722"/>
            <a:ext cx="16294227" cy="10887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1"/>
              </a:lnSpc>
            </a:pPr>
            <a:r>
              <a:rPr lang="en-US" sz="7200" dirty="0">
                <a:solidFill>
                  <a:srgbClr val="800000"/>
                </a:solidFill>
                <a:latin typeface="Barlow Condensed Bold"/>
              </a:rPr>
              <a:t>… transferred from Taysan CS to Taysan SHS</a:t>
            </a:r>
          </a:p>
        </p:txBody>
      </p:sp>
      <p:pic>
        <p:nvPicPr>
          <p:cNvPr id="14" name="Picture 13" descr="A group of people standing in a line&#10;&#10;Description automatically generated">
            <a:extLst>
              <a:ext uri="{FF2B5EF4-FFF2-40B4-BE49-F238E27FC236}">
                <a16:creationId xmlns:a16="http://schemas.microsoft.com/office/drawing/2014/main" id="{C8B68DB2-88E1-36C3-FF97-12E186F299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250342" y="2230704"/>
            <a:ext cx="6397298" cy="3600000"/>
          </a:xfrm>
          <a:prstGeom prst="rect">
            <a:avLst/>
          </a:prstGeom>
        </p:spPr>
      </p:pic>
      <p:pic>
        <p:nvPicPr>
          <p:cNvPr id="15" name="Picture 14" descr="A group of people outside of a building&#10;&#10;Description automatically generated">
            <a:extLst>
              <a:ext uri="{FF2B5EF4-FFF2-40B4-BE49-F238E27FC236}">
                <a16:creationId xmlns:a16="http://schemas.microsoft.com/office/drawing/2014/main" id="{C222B249-EC58-B268-120F-5514638E92C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11130" y="2230704"/>
            <a:ext cx="6397298" cy="3600000"/>
          </a:xfrm>
          <a:prstGeom prst="rect">
            <a:avLst/>
          </a:prstGeom>
        </p:spPr>
      </p:pic>
      <p:pic>
        <p:nvPicPr>
          <p:cNvPr id="16" name="Picture 15" descr="A group of people standing in a line&#10;&#10;Description automatically generated">
            <a:extLst>
              <a:ext uri="{FF2B5EF4-FFF2-40B4-BE49-F238E27FC236}">
                <a16:creationId xmlns:a16="http://schemas.microsoft.com/office/drawing/2014/main" id="{6C34CABB-9898-31D7-113D-7B78F789E62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11130" y="6256298"/>
            <a:ext cx="6397298" cy="3600000"/>
          </a:xfrm>
          <a:prstGeom prst="rect">
            <a:avLst/>
          </a:prstGeom>
        </p:spPr>
      </p:pic>
      <p:pic>
        <p:nvPicPr>
          <p:cNvPr id="18" name="Picture 17" descr="A group of people outside of a building&#10;&#10;Description automatically generated">
            <a:extLst>
              <a:ext uri="{FF2B5EF4-FFF2-40B4-BE49-F238E27FC236}">
                <a16:creationId xmlns:a16="http://schemas.microsoft.com/office/drawing/2014/main" id="{871538D9-E931-41E6-0E34-221D93421CE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1283909" y="6256297"/>
            <a:ext cx="6397298" cy="3600000"/>
          </a:xfrm>
          <a:prstGeom prst="rect">
            <a:avLst/>
          </a:prstGeom>
        </p:spPr>
      </p:pic>
      <p:pic>
        <p:nvPicPr>
          <p:cNvPr id="21" name="Picture 20" descr="A group of people in a field&#10;&#10;Description automatically generated">
            <a:extLst>
              <a:ext uri="{FF2B5EF4-FFF2-40B4-BE49-F238E27FC236}">
                <a16:creationId xmlns:a16="http://schemas.microsoft.com/office/drawing/2014/main" id="{F368209F-1343-401A-A8FE-C00D7590254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36511" y="3922676"/>
            <a:ext cx="7619315" cy="424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61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69366">
            <a:off x="-866402" y="-3139291"/>
            <a:ext cx="24403168" cy="6278582"/>
            <a:chOff x="0" y="0"/>
            <a:chExt cx="6427172" cy="16536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27172" cy="1653618"/>
            </a:xfrm>
            <a:custGeom>
              <a:avLst/>
              <a:gdLst/>
              <a:ahLst/>
              <a:cxnLst/>
              <a:rect l="l" t="t" r="r" b="b"/>
              <a:pathLst>
                <a:path w="6427172" h="1653618">
                  <a:moveTo>
                    <a:pt x="0" y="0"/>
                  </a:moveTo>
                  <a:lnTo>
                    <a:pt x="6427172" y="0"/>
                  </a:lnTo>
                  <a:lnTo>
                    <a:pt x="6427172" y="1653618"/>
                  </a:lnTo>
                  <a:lnTo>
                    <a:pt x="0" y="1653618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327771">
            <a:off x="-2341818" y="-3320343"/>
            <a:ext cx="24403168" cy="6278582"/>
            <a:chOff x="0" y="0"/>
            <a:chExt cx="6427172" cy="165361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427172" cy="1653618"/>
            </a:xfrm>
            <a:custGeom>
              <a:avLst/>
              <a:gdLst/>
              <a:ahLst/>
              <a:cxnLst/>
              <a:rect l="l" t="t" r="r" b="b"/>
              <a:pathLst>
                <a:path w="6427172" h="1653618">
                  <a:moveTo>
                    <a:pt x="0" y="0"/>
                  </a:moveTo>
                  <a:lnTo>
                    <a:pt x="6427172" y="0"/>
                  </a:lnTo>
                  <a:lnTo>
                    <a:pt x="6427172" y="1653618"/>
                  </a:lnTo>
                  <a:lnTo>
                    <a:pt x="0" y="1653618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597357" y="1284661"/>
            <a:ext cx="13093286" cy="1077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04"/>
              </a:lnSpc>
            </a:pPr>
            <a:r>
              <a:rPr lang="en-US" sz="7618" dirty="0">
                <a:solidFill>
                  <a:srgbClr val="FFFFFF"/>
                </a:solidFill>
                <a:latin typeface="Barlow Condensed Bold"/>
              </a:rPr>
              <a:t>STRANDS OFFERED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80556" y="4755030"/>
            <a:ext cx="7058479" cy="42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27"/>
              </a:lnSpc>
            </a:pPr>
            <a:r>
              <a:rPr lang="en-US" sz="3200" dirty="0">
                <a:solidFill>
                  <a:srgbClr val="000000"/>
                </a:solidFill>
                <a:latin typeface="Barlow Bold"/>
              </a:rPr>
              <a:t>ACADEMIC TRACK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056370" y="5253550"/>
            <a:ext cx="6992163" cy="3939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24294" marR="0" indent="-457200" algn="l">
              <a:spcBef>
                <a:spcPts val="0"/>
              </a:spcBef>
              <a:spcAft>
                <a:spcPts val="0"/>
              </a:spcAft>
              <a:buClr>
                <a:srgbClr val="7A0C15"/>
              </a:buClr>
              <a:buFont typeface="Arial" panose="020B0604020202020204" pitchFamily="34" charset="0"/>
              <a:buChar char="•"/>
            </a:pPr>
            <a:r>
              <a:rPr lang="en-US" sz="3200" i="1" kern="1400" dirty="0">
                <a:ln>
                  <a:noFill/>
                </a:ln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Accountancy, Business, &amp; Management (ABM) Strand</a:t>
            </a:r>
          </a:p>
          <a:p>
            <a:pPr marL="624294" marR="0" indent="-457200" algn="l">
              <a:spcBef>
                <a:spcPts val="0"/>
              </a:spcBef>
              <a:spcAft>
                <a:spcPts val="0"/>
              </a:spcAft>
              <a:buClr>
                <a:srgbClr val="7A0C15"/>
              </a:buClr>
              <a:buFont typeface="Arial" panose="020B0604020202020204" pitchFamily="34" charset="0"/>
              <a:buChar char="•"/>
            </a:pPr>
            <a:endParaRPr lang="en-US" sz="3200" kern="1400" dirty="0">
              <a:ln>
                <a:noFill/>
              </a:ln>
              <a:solidFill>
                <a:srgbClr val="000000"/>
              </a:solidFill>
              <a:effectLst/>
              <a:latin typeface="Barlow Medium" panose="00000600000000000000" pitchFamily="2" charset="0"/>
            </a:endParaRPr>
          </a:p>
          <a:p>
            <a:pPr marL="624294" marR="0" indent="-457200" algn="l">
              <a:spcBef>
                <a:spcPts val="0"/>
              </a:spcBef>
              <a:spcAft>
                <a:spcPts val="0"/>
              </a:spcAft>
              <a:buClr>
                <a:srgbClr val="7A0C15"/>
              </a:buClr>
              <a:buFont typeface="Arial" panose="020B0604020202020204" pitchFamily="34" charset="0"/>
              <a:buChar char="•"/>
            </a:pPr>
            <a:r>
              <a:rPr lang="en-US" sz="3200" i="1" kern="1400" dirty="0">
                <a:ln>
                  <a:noFill/>
                </a:ln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Humanities &amp; Social Sciences (HUMSS) Strand</a:t>
            </a:r>
          </a:p>
          <a:p>
            <a:pPr marL="624294" marR="0" indent="-457200" algn="l">
              <a:spcBef>
                <a:spcPts val="0"/>
              </a:spcBef>
              <a:spcAft>
                <a:spcPts val="0"/>
              </a:spcAft>
              <a:buClr>
                <a:srgbClr val="7A0C15"/>
              </a:buClr>
              <a:buFont typeface="Arial" panose="020B0604020202020204" pitchFamily="34" charset="0"/>
              <a:buChar char="•"/>
            </a:pPr>
            <a:endParaRPr lang="en-US" sz="3200" kern="1400" dirty="0">
              <a:ln>
                <a:noFill/>
              </a:ln>
              <a:solidFill>
                <a:srgbClr val="000000"/>
              </a:solidFill>
              <a:effectLst/>
              <a:latin typeface="Barlow Medium" panose="00000600000000000000" pitchFamily="2" charset="0"/>
            </a:endParaRPr>
          </a:p>
          <a:p>
            <a:pPr marL="624294" marR="0" indent="-457200" algn="l">
              <a:spcBef>
                <a:spcPts val="0"/>
              </a:spcBef>
              <a:spcAft>
                <a:spcPts val="0"/>
              </a:spcAft>
              <a:buClr>
                <a:srgbClr val="7A0C15"/>
              </a:buClr>
              <a:buFont typeface="Arial" panose="020B0604020202020204" pitchFamily="34" charset="0"/>
              <a:buChar char="•"/>
            </a:pPr>
            <a:r>
              <a:rPr lang="en-US" sz="3200" i="1" kern="1400" dirty="0">
                <a:ln>
                  <a:noFill/>
                </a:ln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Science, Technology, Engineering, &amp; Mathematics (STEM) Strand</a:t>
            </a:r>
            <a:r>
              <a:rPr lang="en-US" sz="3200" kern="1400" dirty="0">
                <a:ln>
                  <a:noFill/>
                </a:ln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 </a:t>
            </a:r>
            <a:endParaRPr lang="en-US" sz="3600" dirty="0">
              <a:solidFill>
                <a:srgbClr val="000000"/>
              </a:solidFill>
              <a:latin typeface="Barlow Medium" panose="00000600000000000000" pitchFamily="2" charset="0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869355" y="4426507"/>
            <a:ext cx="1052926" cy="105292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FFD22F"/>
              </a:solidFill>
            </a:ln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lIns="41204" tIns="41204" rIns="41204" bIns="41204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83694" y="4541233"/>
            <a:ext cx="824247" cy="82424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lIns="41204" tIns="41204" rIns="41204" bIns="41204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50341" y="4650182"/>
            <a:ext cx="690953" cy="603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8"/>
              </a:lnSpc>
            </a:pPr>
            <a:r>
              <a:rPr lang="en-US" sz="4006">
                <a:solidFill>
                  <a:srgbClr val="FFFFFF"/>
                </a:solidFill>
                <a:latin typeface="Barlow Semi-Bold"/>
              </a:rPr>
              <a:t>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463419" y="4755180"/>
            <a:ext cx="758608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27"/>
              </a:lnSpc>
            </a:pPr>
            <a:r>
              <a:rPr lang="en-US" sz="3200" dirty="0">
                <a:solidFill>
                  <a:srgbClr val="000000"/>
                </a:solidFill>
                <a:latin typeface="Barlow Bold"/>
              </a:rPr>
              <a:t>TECHNICAL-VOCATIONAL-LIVELIHOOD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397117" y="5253550"/>
            <a:ext cx="7586082" cy="3939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09994" marR="0" indent="-342900" algn="l">
              <a:spcBef>
                <a:spcPts val="0"/>
              </a:spcBef>
              <a:spcAft>
                <a:spcPts val="0"/>
              </a:spcAft>
              <a:buClr>
                <a:srgbClr val="7A0C15"/>
              </a:buClr>
              <a:buFont typeface="Arial" panose="020B0604020202020204" pitchFamily="34" charset="0"/>
              <a:buChar char="•"/>
            </a:pPr>
            <a:r>
              <a:rPr lang="en-US" sz="3200" i="1" kern="1400" dirty="0">
                <a:ln>
                  <a:noFill/>
                </a:ln>
                <a:effectLst/>
                <a:latin typeface="Barlow Medium" panose="00000600000000000000" pitchFamily="2" charset="0"/>
              </a:rPr>
              <a:t>Home Economics (HE) Strand specialization in Housekeeping NCII, Wellness Massage NCII, Events Management Services NCIII</a:t>
            </a:r>
          </a:p>
          <a:p>
            <a:pPr marL="509994" marR="0" indent="-342900" algn="l">
              <a:spcBef>
                <a:spcPts val="0"/>
              </a:spcBef>
              <a:spcAft>
                <a:spcPts val="0"/>
              </a:spcAft>
              <a:buClr>
                <a:srgbClr val="7A0C15"/>
              </a:buClr>
              <a:buFont typeface="Arial" panose="020B0604020202020204" pitchFamily="34" charset="0"/>
              <a:buChar char="•"/>
            </a:pPr>
            <a:endParaRPr lang="en-US" sz="3200" kern="1400" dirty="0">
              <a:ln>
                <a:noFill/>
              </a:ln>
              <a:effectLst/>
              <a:latin typeface="Barlow Medium" panose="00000600000000000000" pitchFamily="2" charset="0"/>
            </a:endParaRPr>
          </a:p>
          <a:p>
            <a:pPr marL="509994" marR="0" indent="-342900" algn="l">
              <a:spcBef>
                <a:spcPts val="0"/>
              </a:spcBef>
              <a:spcAft>
                <a:spcPts val="0"/>
              </a:spcAft>
              <a:buClr>
                <a:srgbClr val="7A0C15"/>
              </a:buClr>
              <a:buFont typeface="Arial" panose="020B0604020202020204" pitchFamily="34" charset="0"/>
              <a:buChar char="•"/>
            </a:pPr>
            <a:r>
              <a:rPr lang="en-US" sz="3200" i="1" kern="1400" dirty="0">
                <a:ln>
                  <a:noFill/>
                </a:ln>
                <a:effectLst/>
                <a:latin typeface="Barlow Medium" panose="00000600000000000000" pitchFamily="2" charset="0"/>
              </a:rPr>
              <a:t>Industrial Arts (IA) Strand specialization in Shielded Metal Arc Welding (SMAW) NCI &amp; NCII and Automotive Servicing NCI</a:t>
            </a:r>
            <a:r>
              <a:rPr lang="en-US" sz="3200" kern="1400" dirty="0">
                <a:ln>
                  <a:noFill/>
                </a:ln>
                <a:effectLst/>
                <a:latin typeface="Barlow Medium" panose="00000600000000000000" pitchFamily="2" charset="0"/>
              </a:rPr>
              <a:t> </a:t>
            </a:r>
            <a:endParaRPr lang="en-US" sz="2800" dirty="0">
              <a:latin typeface="Barlow Medium" panose="00000600000000000000" pitchFamily="2" charset="0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9229521" y="4426507"/>
            <a:ext cx="1052926" cy="1052926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FFD22F"/>
              </a:solidFill>
            </a:ln>
          </p:spPr>
          <p:txBody>
            <a:bodyPr/>
            <a:lstStyle/>
            <a:p>
              <a:endParaRPr lang="en-PH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lIns="41204" tIns="41204" rIns="41204" bIns="41204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343860" y="4541233"/>
            <a:ext cx="824247" cy="824247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lIns="41204" tIns="41204" rIns="41204" bIns="41204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9410507" y="4650182"/>
            <a:ext cx="690953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8"/>
              </a:lnSpc>
            </a:pPr>
            <a:r>
              <a:rPr lang="en-US" sz="4006" dirty="0">
                <a:solidFill>
                  <a:srgbClr val="FFFFFF"/>
                </a:solidFill>
                <a:latin typeface="Barlow Semi-Bold"/>
              </a:rPr>
              <a:t>2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872435">
            <a:off x="13737150" y="-1452624"/>
            <a:ext cx="6081064" cy="17691166"/>
            <a:chOff x="0" y="0"/>
            <a:chExt cx="1457663" cy="42406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669681">
            <a:off x="14041950" y="-1147824"/>
            <a:ext cx="6081064" cy="17691166"/>
            <a:chOff x="0" y="0"/>
            <a:chExt cx="1457663" cy="42406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669681">
            <a:off x="14912188" y="-903984"/>
            <a:ext cx="6081064" cy="17691166"/>
            <a:chOff x="0" y="0"/>
            <a:chExt cx="1457663" cy="42406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783560" y="518294"/>
            <a:ext cx="16294227" cy="10887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1"/>
              </a:lnSpc>
            </a:pPr>
            <a:r>
              <a:rPr lang="en-US" sz="7200" dirty="0">
                <a:solidFill>
                  <a:srgbClr val="800000"/>
                </a:solidFill>
                <a:latin typeface="Barlow Condensed Bold"/>
              </a:rPr>
              <a:t>TEACHING AND NON-TEACHING PERSONNEL</a:t>
            </a:r>
          </a:p>
        </p:txBody>
      </p:sp>
      <p:pic>
        <p:nvPicPr>
          <p:cNvPr id="22" name="Picture 21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679994EA-38C8-B00D-3D5A-136F11328B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630"/>
          <a:stretch/>
        </p:blipFill>
        <p:spPr>
          <a:xfrm>
            <a:off x="1868893" y="1887549"/>
            <a:ext cx="14550213" cy="82677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3588031">
            <a:off x="14291652" y="-83596"/>
            <a:ext cx="9997733" cy="4852241"/>
            <a:chOff x="0" y="0"/>
            <a:chExt cx="2633148" cy="12779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33148" cy="1277956"/>
            </a:xfrm>
            <a:custGeom>
              <a:avLst/>
              <a:gdLst/>
              <a:ahLst/>
              <a:cxnLst/>
              <a:rect l="l" t="t" r="r" b="b"/>
              <a:pathLst>
                <a:path w="2633148" h="1277956">
                  <a:moveTo>
                    <a:pt x="0" y="0"/>
                  </a:moveTo>
                  <a:lnTo>
                    <a:pt x="2633148" y="0"/>
                  </a:lnTo>
                  <a:lnTo>
                    <a:pt x="2633148" y="1277956"/>
                  </a:lnTo>
                  <a:lnTo>
                    <a:pt x="0" y="1277956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3588031">
            <a:off x="13059968" y="7411112"/>
            <a:ext cx="9997733" cy="4852241"/>
            <a:chOff x="0" y="0"/>
            <a:chExt cx="2633148" cy="127795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33148" cy="1277956"/>
            </a:xfrm>
            <a:custGeom>
              <a:avLst/>
              <a:gdLst/>
              <a:ahLst/>
              <a:cxnLst/>
              <a:rect l="l" t="t" r="r" b="b"/>
              <a:pathLst>
                <a:path w="2633148" h="1277956">
                  <a:moveTo>
                    <a:pt x="0" y="0"/>
                  </a:moveTo>
                  <a:lnTo>
                    <a:pt x="2633148" y="0"/>
                  </a:lnTo>
                  <a:lnTo>
                    <a:pt x="2633148" y="1277956"/>
                  </a:lnTo>
                  <a:lnTo>
                    <a:pt x="0" y="1277956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5089499"/>
            <a:ext cx="18288000" cy="3140101"/>
            <a:chOff x="0" y="0"/>
            <a:chExt cx="4816593" cy="8270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827022"/>
            </a:xfrm>
            <a:custGeom>
              <a:avLst/>
              <a:gdLst/>
              <a:ahLst/>
              <a:cxnLst/>
              <a:rect l="l" t="t" r="r" b="b"/>
              <a:pathLst>
                <a:path w="4816592" h="827022">
                  <a:moveTo>
                    <a:pt x="0" y="0"/>
                  </a:moveTo>
                  <a:lnTo>
                    <a:pt x="4816592" y="0"/>
                  </a:lnTo>
                  <a:lnTo>
                    <a:pt x="4816592" y="827022"/>
                  </a:lnTo>
                  <a:lnTo>
                    <a:pt x="0" y="827022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378171" y="2121296"/>
            <a:ext cx="7033493" cy="6044408"/>
            <a:chOff x="0" y="0"/>
            <a:chExt cx="812800" cy="698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1731000" y="2403690"/>
            <a:ext cx="6327835" cy="5479619"/>
            <a:chOff x="0" y="0"/>
            <a:chExt cx="4282440" cy="37084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t="-1382" b="-60288"/>
              </a:stretch>
            </a:blipFill>
          </p:spPr>
          <p:txBody>
            <a:bodyPr/>
            <a:lstStyle/>
            <a:p>
              <a:endParaRPr lang="en-PH"/>
            </a:p>
          </p:txBody>
        </p:sp>
      </p:grpSp>
      <p:sp>
        <p:nvSpPr>
          <p:cNvPr id="16" name="Freeform 16"/>
          <p:cNvSpPr/>
          <p:nvPr/>
        </p:nvSpPr>
        <p:spPr>
          <a:xfrm>
            <a:off x="496783" y="210906"/>
            <a:ext cx="3696962" cy="3468160"/>
          </a:xfrm>
          <a:custGeom>
            <a:avLst/>
            <a:gdLst/>
            <a:ahLst/>
            <a:cxnLst/>
            <a:rect l="l" t="t" r="r" b="b"/>
            <a:pathLst>
              <a:path w="3696962" h="3468160">
                <a:moveTo>
                  <a:pt x="0" y="0"/>
                </a:moveTo>
                <a:lnTo>
                  <a:pt x="3696962" y="0"/>
                </a:lnTo>
                <a:lnTo>
                  <a:pt x="3696962" y="3468160"/>
                </a:lnTo>
                <a:lnTo>
                  <a:pt x="0" y="3468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H"/>
          </a:p>
        </p:txBody>
      </p:sp>
      <p:sp>
        <p:nvSpPr>
          <p:cNvPr id="17" name="TextBox 17"/>
          <p:cNvSpPr txBox="1"/>
          <p:nvPr/>
        </p:nvSpPr>
        <p:spPr>
          <a:xfrm>
            <a:off x="4644034" y="1716881"/>
            <a:ext cx="7997530" cy="1163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16"/>
              </a:lnSpc>
            </a:pPr>
            <a:r>
              <a:rPr lang="en-US" sz="8180">
                <a:solidFill>
                  <a:srgbClr val="800000"/>
                </a:solidFill>
                <a:latin typeface="Barlow Condensed Bold"/>
              </a:rPr>
              <a:t>TEACHER-IN-CHARGE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56890" y="8370032"/>
            <a:ext cx="14292315" cy="910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48"/>
              </a:lnSpc>
            </a:pPr>
            <a:r>
              <a:rPr lang="en-US" sz="5957" dirty="0">
                <a:solidFill>
                  <a:srgbClr val="000000"/>
                </a:solidFill>
                <a:latin typeface="Barlow"/>
              </a:rPr>
              <a:t>JANUARY 2023 – TO PRESENT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56890" y="6135011"/>
            <a:ext cx="11602390" cy="1636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527"/>
              </a:lnSpc>
            </a:pPr>
            <a:r>
              <a:rPr lang="en-US" sz="11492">
                <a:solidFill>
                  <a:srgbClr val="FFFFFF"/>
                </a:solidFill>
                <a:latin typeface="Barlow Condensed Bold"/>
              </a:rPr>
              <a:t>MR. ROD R. MAGALONA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644034" y="264319"/>
            <a:ext cx="13211732" cy="1376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87"/>
              </a:lnSpc>
              <a:spcBef>
                <a:spcPct val="0"/>
              </a:spcBef>
            </a:pPr>
            <a:r>
              <a:rPr lang="en-US" sz="8062">
                <a:solidFill>
                  <a:srgbClr val="000000"/>
                </a:solidFill>
                <a:latin typeface="Barlow Condensed Bold"/>
              </a:rPr>
              <a:t>TAYSAN SENIOR HIGH SCHOOL</a:t>
            </a:r>
          </a:p>
        </p:txBody>
      </p:sp>
    </p:spTree>
    <p:extLst>
      <p:ext uri="{BB962C8B-B14F-4D97-AF65-F5344CB8AC3E}">
        <p14:creationId xmlns:p14="http://schemas.microsoft.com/office/powerpoint/2010/main" val="940016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76643" y="1532628"/>
            <a:ext cx="14515617" cy="2487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96"/>
              </a:lnSpc>
            </a:pPr>
            <a:r>
              <a:rPr lang="en-US" sz="8896" dirty="0">
                <a:latin typeface="Barlow Condensed Bold"/>
              </a:rPr>
              <a:t>TAYSAN SENIOR HIGH SCHOOL </a:t>
            </a:r>
          </a:p>
          <a:p>
            <a:pPr algn="ctr">
              <a:lnSpc>
                <a:spcPts val="9696"/>
              </a:lnSpc>
            </a:pPr>
            <a:r>
              <a:rPr lang="en-US" sz="8896" dirty="0">
                <a:solidFill>
                  <a:srgbClr val="800000"/>
                </a:solidFill>
                <a:latin typeface="Barlow Condensed Bold"/>
              </a:rPr>
              <a:t>INFORMATION</a:t>
            </a:r>
          </a:p>
        </p:txBody>
      </p:sp>
      <p:sp>
        <p:nvSpPr>
          <p:cNvPr id="3" name="Freeform 3"/>
          <p:cNvSpPr/>
          <p:nvPr/>
        </p:nvSpPr>
        <p:spPr>
          <a:xfrm>
            <a:off x="3010295" y="6244024"/>
            <a:ext cx="592749" cy="592749"/>
          </a:xfrm>
          <a:custGeom>
            <a:avLst/>
            <a:gdLst/>
            <a:ahLst/>
            <a:cxnLst/>
            <a:rect l="l" t="t" r="r" b="b"/>
            <a:pathLst>
              <a:path w="592749" h="592749">
                <a:moveTo>
                  <a:pt x="0" y="0"/>
                </a:moveTo>
                <a:lnTo>
                  <a:pt x="592749" y="0"/>
                </a:lnTo>
                <a:lnTo>
                  <a:pt x="592749" y="592749"/>
                </a:lnTo>
                <a:lnTo>
                  <a:pt x="0" y="5927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/>
          </a:p>
        </p:txBody>
      </p:sp>
      <p:sp>
        <p:nvSpPr>
          <p:cNvPr id="4" name="Freeform 4"/>
          <p:cNvSpPr/>
          <p:nvPr/>
        </p:nvSpPr>
        <p:spPr>
          <a:xfrm>
            <a:off x="3028488" y="7421701"/>
            <a:ext cx="592749" cy="592749"/>
          </a:xfrm>
          <a:custGeom>
            <a:avLst/>
            <a:gdLst/>
            <a:ahLst/>
            <a:cxnLst/>
            <a:rect l="l" t="t" r="r" b="b"/>
            <a:pathLst>
              <a:path w="592749" h="592749">
                <a:moveTo>
                  <a:pt x="0" y="0"/>
                </a:moveTo>
                <a:lnTo>
                  <a:pt x="592750" y="0"/>
                </a:lnTo>
                <a:lnTo>
                  <a:pt x="592750" y="592749"/>
                </a:lnTo>
                <a:lnTo>
                  <a:pt x="0" y="5927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/>
          </a:p>
        </p:txBody>
      </p:sp>
      <p:sp>
        <p:nvSpPr>
          <p:cNvPr id="5" name="Freeform 5"/>
          <p:cNvSpPr/>
          <p:nvPr/>
        </p:nvSpPr>
        <p:spPr>
          <a:xfrm>
            <a:off x="3010295" y="8589351"/>
            <a:ext cx="592749" cy="592749"/>
          </a:xfrm>
          <a:custGeom>
            <a:avLst/>
            <a:gdLst/>
            <a:ahLst/>
            <a:cxnLst/>
            <a:rect l="l" t="t" r="r" b="b"/>
            <a:pathLst>
              <a:path w="592749" h="592749">
                <a:moveTo>
                  <a:pt x="0" y="0"/>
                </a:moveTo>
                <a:lnTo>
                  <a:pt x="592749" y="0"/>
                </a:lnTo>
                <a:lnTo>
                  <a:pt x="592749" y="592749"/>
                </a:lnTo>
                <a:lnTo>
                  <a:pt x="0" y="5927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/>
          </a:p>
        </p:txBody>
      </p:sp>
      <p:sp>
        <p:nvSpPr>
          <p:cNvPr id="6" name="Freeform 6"/>
          <p:cNvSpPr/>
          <p:nvPr/>
        </p:nvSpPr>
        <p:spPr>
          <a:xfrm>
            <a:off x="9389953" y="8589351"/>
            <a:ext cx="592749" cy="592749"/>
          </a:xfrm>
          <a:custGeom>
            <a:avLst/>
            <a:gdLst/>
            <a:ahLst/>
            <a:cxnLst/>
            <a:rect l="l" t="t" r="r" b="b"/>
            <a:pathLst>
              <a:path w="592749" h="592749">
                <a:moveTo>
                  <a:pt x="0" y="0"/>
                </a:moveTo>
                <a:lnTo>
                  <a:pt x="592750" y="0"/>
                </a:lnTo>
                <a:lnTo>
                  <a:pt x="592750" y="592749"/>
                </a:lnTo>
                <a:lnTo>
                  <a:pt x="0" y="5927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/>
          </a:p>
        </p:txBody>
      </p:sp>
      <p:sp>
        <p:nvSpPr>
          <p:cNvPr id="7" name="TextBox 7"/>
          <p:cNvSpPr txBox="1"/>
          <p:nvPr/>
        </p:nvSpPr>
        <p:spPr>
          <a:xfrm>
            <a:off x="3776528" y="6245738"/>
            <a:ext cx="11125242" cy="532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588"/>
              </a:lnSpc>
            </a:pPr>
            <a:r>
              <a:rPr lang="en-US" sz="3529" dirty="0">
                <a:solidFill>
                  <a:srgbClr val="000000"/>
                </a:solidFill>
                <a:latin typeface="Barlow Medium"/>
              </a:rPr>
              <a:t>https://www.facebook.com/DepEdTayoTSHS342221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772382" y="7423415"/>
            <a:ext cx="14515617" cy="532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588"/>
              </a:lnSpc>
            </a:pPr>
            <a:r>
              <a:rPr lang="en-US" sz="3529" dirty="0">
                <a:solidFill>
                  <a:srgbClr val="000000"/>
                </a:solidFill>
                <a:latin typeface="Barlow Medium"/>
                <a:hlinkClick r:id="rId10"/>
              </a:rPr>
              <a:t>taysanseniorhighschool@yahoo.com</a:t>
            </a:r>
            <a:r>
              <a:rPr lang="en-US" sz="3529" dirty="0">
                <a:solidFill>
                  <a:srgbClr val="000000"/>
                </a:solidFill>
                <a:latin typeface="Barlow Medium"/>
              </a:rPr>
              <a:t> or </a:t>
            </a:r>
            <a:r>
              <a:rPr lang="en-US" sz="3529" dirty="0">
                <a:solidFill>
                  <a:srgbClr val="000000"/>
                </a:solidFill>
                <a:latin typeface="Barlow Medium"/>
                <a:hlinkClick r:id="rId11"/>
              </a:rPr>
              <a:t>342221@deped.gov.ph</a:t>
            </a:r>
            <a:endParaRPr lang="en-US" sz="3529" dirty="0">
              <a:solidFill>
                <a:srgbClr val="000000"/>
              </a:solidFill>
              <a:latin typeface="Barlow Medium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776529" y="8591065"/>
            <a:ext cx="4022281" cy="532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588"/>
              </a:lnSpc>
            </a:pPr>
            <a:r>
              <a:rPr lang="en-US" sz="3529" dirty="0">
                <a:solidFill>
                  <a:srgbClr val="000000"/>
                </a:solidFill>
                <a:latin typeface="Barlow Medium"/>
              </a:rPr>
              <a:t>(043) 786 6254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133848" y="8591065"/>
            <a:ext cx="7087352" cy="532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588"/>
              </a:lnSpc>
            </a:pPr>
            <a:r>
              <a:rPr lang="en-US" sz="3529" dirty="0" err="1">
                <a:solidFill>
                  <a:srgbClr val="000000"/>
                </a:solidFill>
                <a:latin typeface="Barlow Medium"/>
              </a:rPr>
              <a:t>Mahanadiong</a:t>
            </a:r>
            <a:r>
              <a:rPr lang="en-US" sz="3529" dirty="0">
                <a:solidFill>
                  <a:srgbClr val="000000"/>
                </a:solidFill>
                <a:latin typeface="Barlow Medium"/>
              </a:rPr>
              <a:t>, Taysan, Batangas</a:t>
            </a:r>
          </a:p>
        </p:txBody>
      </p:sp>
      <p:grpSp>
        <p:nvGrpSpPr>
          <p:cNvPr id="11" name="Group 11"/>
          <p:cNvGrpSpPr/>
          <p:nvPr/>
        </p:nvGrpSpPr>
        <p:grpSpPr>
          <a:xfrm rot="-2099059">
            <a:off x="-5572883" y="-548568"/>
            <a:ext cx="6195673" cy="18024589"/>
            <a:chOff x="0" y="0"/>
            <a:chExt cx="1457663" cy="424066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2099059">
            <a:off x="13481194" y="-13209640"/>
            <a:ext cx="6195673" cy="18024589"/>
            <a:chOff x="0" y="0"/>
            <a:chExt cx="1457663" cy="424066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2431829">
            <a:off x="-6587780" y="-1038468"/>
            <a:ext cx="6195673" cy="18024589"/>
            <a:chOff x="0" y="0"/>
            <a:chExt cx="1457663" cy="424066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-2431829">
            <a:off x="12428197" y="-13913725"/>
            <a:ext cx="6195673" cy="18024589"/>
            <a:chOff x="0" y="0"/>
            <a:chExt cx="1457663" cy="4240664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 rot="-2700000">
            <a:off x="-6419313" y="-190947"/>
            <a:ext cx="6195673" cy="18024589"/>
            <a:chOff x="0" y="0"/>
            <a:chExt cx="1457663" cy="424066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 rot="-2700000">
            <a:off x="12787503" y="-13157496"/>
            <a:ext cx="6195673" cy="18024589"/>
            <a:chOff x="0" y="0"/>
            <a:chExt cx="1457663" cy="424066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 rot="-3588031">
            <a:off x="13725600" y="7506900"/>
            <a:ext cx="9997733" cy="4852241"/>
            <a:chOff x="0" y="0"/>
            <a:chExt cx="2633148" cy="127795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633148" cy="1277956"/>
            </a:xfrm>
            <a:custGeom>
              <a:avLst/>
              <a:gdLst/>
              <a:ahLst/>
              <a:cxnLst/>
              <a:rect l="l" t="t" r="r" b="b"/>
              <a:pathLst>
                <a:path w="2633148" h="1277956">
                  <a:moveTo>
                    <a:pt x="0" y="0"/>
                  </a:moveTo>
                  <a:lnTo>
                    <a:pt x="2633148" y="0"/>
                  </a:lnTo>
                  <a:lnTo>
                    <a:pt x="2633148" y="1277956"/>
                  </a:lnTo>
                  <a:lnTo>
                    <a:pt x="0" y="1277956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 rot="-3588031">
            <a:off x="-5435333" y="-2072141"/>
            <a:ext cx="9997733" cy="4852241"/>
            <a:chOff x="0" y="0"/>
            <a:chExt cx="2633148" cy="1277957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2633148" cy="1277956"/>
            </a:xfrm>
            <a:custGeom>
              <a:avLst/>
              <a:gdLst/>
              <a:ahLst/>
              <a:cxnLst/>
              <a:rect l="l" t="t" r="r" b="b"/>
              <a:pathLst>
                <a:path w="2633148" h="1277956">
                  <a:moveTo>
                    <a:pt x="0" y="0"/>
                  </a:moveTo>
                  <a:lnTo>
                    <a:pt x="2633148" y="0"/>
                  </a:lnTo>
                  <a:lnTo>
                    <a:pt x="2633148" y="1277956"/>
                  </a:lnTo>
                  <a:lnTo>
                    <a:pt x="0" y="1277956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 rot="-3588031">
            <a:off x="14087713" y="8669963"/>
            <a:ext cx="9997733" cy="3865228"/>
            <a:chOff x="0" y="0"/>
            <a:chExt cx="2633148" cy="1018002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2633148" cy="1018002"/>
            </a:xfrm>
            <a:custGeom>
              <a:avLst/>
              <a:gdLst/>
              <a:ahLst/>
              <a:cxnLst/>
              <a:rect l="l" t="t" r="r" b="b"/>
              <a:pathLst>
                <a:path w="2633148" h="1018002">
                  <a:moveTo>
                    <a:pt x="0" y="0"/>
                  </a:moveTo>
                  <a:lnTo>
                    <a:pt x="2633148" y="0"/>
                  </a:lnTo>
                  <a:lnTo>
                    <a:pt x="2633148" y="1018002"/>
                  </a:lnTo>
                  <a:lnTo>
                    <a:pt x="0" y="1018002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 rot="-3588031">
            <a:off x="-5797446" y="-2248191"/>
            <a:ext cx="9997733" cy="3865228"/>
            <a:chOff x="0" y="0"/>
            <a:chExt cx="2633148" cy="1018002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2633148" cy="1018002"/>
            </a:xfrm>
            <a:custGeom>
              <a:avLst/>
              <a:gdLst/>
              <a:ahLst/>
              <a:cxnLst/>
              <a:rect l="l" t="t" r="r" b="b"/>
              <a:pathLst>
                <a:path w="2633148" h="1018002">
                  <a:moveTo>
                    <a:pt x="0" y="0"/>
                  </a:moveTo>
                  <a:lnTo>
                    <a:pt x="2633148" y="0"/>
                  </a:lnTo>
                  <a:lnTo>
                    <a:pt x="2633148" y="1018002"/>
                  </a:lnTo>
                  <a:lnTo>
                    <a:pt x="0" y="1018002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1" name="TextBox 7">
            <a:extLst>
              <a:ext uri="{FF2B5EF4-FFF2-40B4-BE49-F238E27FC236}">
                <a16:creationId xmlns:a16="http://schemas.microsoft.com/office/drawing/2014/main" id="{4DEF0305-C17C-E623-6AAD-D840411E34B4}"/>
              </a:ext>
            </a:extLst>
          </p:cNvPr>
          <p:cNvSpPr txBox="1"/>
          <p:nvPr/>
        </p:nvSpPr>
        <p:spPr>
          <a:xfrm>
            <a:off x="3171830" y="4876887"/>
            <a:ext cx="11125242" cy="6476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588"/>
              </a:lnSpc>
            </a:pPr>
            <a:r>
              <a:rPr lang="en-US" sz="8000" dirty="0">
                <a:solidFill>
                  <a:srgbClr val="000000"/>
                </a:solidFill>
                <a:latin typeface="Barlow Medium"/>
              </a:rPr>
              <a:t>SCHOOL ID: 342221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76643" y="1532628"/>
            <a:ext cx="14515617" cy="37317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96"/>
              </a:lnSpc>
            </a:pPr>
            <a:r>
              <a:rPr lang="en-US" sz="8896" dirty="0">
                <a:latin typeface="Barlow Condensed Bold"/>
              </a:rPr>
              <a:t>For other events in the previous years of </a:t>
            </a:r>
            <a:r>
              <a:rPr lang="en-US" sz="8896">
                <a:latin typeface="Barlow Condensed Bold"/>
              </a:rPr>
              <a:t>the school, </a:t>
            </a:r>
            <a:r>
              <a:rPr lang="en-US" sz="8896" dirty="0">
                <a:latin typeface="Barlow Condensed Bold"/>
              </a:rPr>
              <a:t>you may visit the school FB Page.</a:t>
            </a:r>
            <a:endParaRPr lang="en-US" sz="8896" dirty="0">
              <a:solidFill>
                <a:srgbClr val="800000"/>
              </a:solidFill>
              <a:latin typeface="Barlow Condensed Bold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3010295" y="6244024"/>
            <a:ext cx="592749" cy="592749"/>
          </a:xfrm>
          <a:custGeom>
            <a:avLst/>
            <a:gdLst/>
            <a:ahLst/>
            <a:cxnLst/>
            <a:rect l="l" t="t" r="r" b="b"/>
            <a:pathLst>
              <a:path w="592749" h="592749">
                <a:moveTo>
                  <a:pt x="0" y="0"/>
                </a:moveTo>
                <a:lnTo>
                  <a:pt x="592749" y="0"/>
                </a:lnTo>
                <a:lnTo>
                  <a:pt x="592749" y="592749"/>
                </a:lnTo>
                <a:lnTo>
                  <a:pt x="0" y="5927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/>
          </a:p>
        </p:txBody>
      </p:sp>
      <p:sp>
        <p:nvSpPr>
          <p:cNvPr id="7" name="TextBox 7"/>
          <p:cNvSpPr txBox="1"/>
          <p:nvPr/>
        </p:nvSpPr>
        <p:spPr>
          <a:xfrm>
            <a:off x="3776528" y="6245738"/>
            <a:ext cx="11125242" cy="532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588"/>
              </a:lnSpc>
            </a:pPr>
            <a:r>
              <a:rPr lang="en-US" sz="3529" dirty="0">
                <a:solidFill>
                  <a:srgbClr val="000000"/>
                </a:solidFill>
                <a:latin typeface="Barlow Medium"/>
              </a:rPr>
              <a:t>https://www.facebook.com/DepEdTayoTSHS342221</a:t>
            </a:r>
          </a:p>
        </p:txBody>
      </p:sp>
      <p:grpSp>
        <p:nvGrpSpPr>
          <p:cNvPr id="11" name="Group 11"/>
          <p:cNvGrpSpPr/>
          <p:nvPr/>
        </p:nvGrpSpPr>
        <p:grpSpPr>
          <a:xfrm rot="-2099059">
            <a:off x="-5572883" y="-548568"/>
            <a:ext cx="6195673" cy="18024589"/>
            <a:chOff x="0" y="0"/>
            <a:chExt cx="1457663" cy="424066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2099059">
            <a:off x="13481194" y="-13209640"/>
            <a:ext cx="6195673" cy="18024589"/>
            <a:chOff x="0" y="0"/>
            <a:chExt cx="1457663" cy="424066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2431829">
            <a:off x="-6587780" y="-1038468"/>
            <a:ext cx="6195673" cy="18024589"/>
            <a:chOff x="0" y="0"/>
            <a:chExt cx="1457663" cy="424066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-2431829">
            <a:off x="12428197" y="-13913725"/>
            <a:ext cx="6195673" cy="18024589"/>
            <a:chOff x="0" y="0"/>
            <a:chExt cx="1457663" cy="4240664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 rot="-2700000">
            <a:off x="-6419313" y="-190947"/>
            <a:ext cx="6195673" cy="18024589"/>
            <a:chOff x="0" y="0"/>
            <a:chExt cx="1457663" cy="424066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 rot="-2700000">
            <a:off x="12787503" y="-13157496"/>
            <a:ext cx="6195673" cy="18024589"/>
            <a:chOff x="0" y="0"/>
            <a:chExt cx="1457663" cy="424066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 rot="-3588031">
            <a:off x="13725600" y="7506900"/>
            <a:ext cx="9997733" cy="4852241"/>
            <a:chOff x="0" y="0"/>
            <a:chExt cx="2633148" cy="127795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633148" cy="1277956"/>
            </a:xfrm>
            <a:custGeom>
              <a:avLst/>
              <a:gdLst/>
              <a:ahLst/>
              <a:cxnLst/>
              <a:rect l="l" t="t" r="r" b="b"/>
              <a:pathLst>
                <a:path w="2633148" h="1277956">
                  <a:moveTo>
                    <a:pt x="0" y="0"/>
                  </a:moveTo>
                  <a:lnTo>
                    <a:pt x="2633148" y="0"/>
                  </a:lnTo>
                  <a:lnTo>
                    <a:pt x="2633148" y="1277956"/>
                  </a:lnTo>
                  <a:lnTo>
                    <a:pt x="0" y="1277956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 rot="-3588031">
            <a:off x="-5435333" y="-2072141"/>
            <a:ext cx="9997733" cy="4852241"/>
            <a:chOff x="0" y="0"/>
            <a:chExt cx="2633148" cy="1277957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2633148" cy="1277956"/>
            </a:xfrm>
            <a:custGeom>
              <a:avLst/>
              <a:gdLst/>
              <a:ahLst/>
              <a:cxnLst/>
              <a:rect l="l" t="t" r="r" b="b"/>
              <a:pathLst>
                <a:path w="2633148" h="1277956">
                  <a:moveTo>
                    <a:pt x="0" y="0"/>
                  </a:moveTo>
                  <a:lnTo>
                    <a:pt x="2633148" y="0"/>
                  </a:lnTo>
                  <a:lnTo>
                    <a:pt x="2633148" y="1277956"/>
                  </a:lnTo>
                  <a:lnTo>
                    <a:pt x="0" y="1277956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 rot="-3588031">
            <a:off x="14087713" y="8669963"/>
            <a:ext cx="9997733" cy="3865228"/>
            <a:chOff x="0" y="0"/>
            <a:chExt cx="2633148" cy="1018002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2633148" cy="1018002"/>
            </a:xfrm>
            <a:custGeom>
              <a:avLst/>
              <a:gdLst/>
              <a:ahLst/>
              <a:cxnLst/>
              <a:rect l="l" t="t" r="r" b="b"/>
              <a:pathLst>
                <a:path w="2633148" h="1018002">
                  <a:moveTo>
                    <a:pt x="0" y="0"/>
                  </a:moveTo>
                  <a:lnTo>
                    <a:pt x="2633148" y="0"/>
                  </a:lnTo>
                  <a:lnTo>
                    <a:pt x="2633148" y="1018002"/>
                  </a:lnTo>
                  <a:lnTo>
                    <a:pt x="0" y="1018002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 rot="-3588031">
            <a:off x="-5797446" y="-2248191"/>
            <a:ext cx="9997733" cy="3865228"/>
            <a:chOff x="0" y="0"/>
            <a:chExt cx="2633148" cy="1018002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2633148" cy="1018002"/>
            </a:xfrm>
            <a:custGeom>
              <a:avLst/>
              <a:gdLst/>
              <a:ahLst/>
              <a:cxnLst/>
              <a:rect l="l" t="t" r="r" b="b"/>
              <a:pathLst>
                <a:path w="2633148" h="1018002">
                  <a:moveTo>
                    <a:pt x="0" y="0"/>
                  </a:moveTo>
                  <a:lnTo>
                    <a:pt x="2633148" y="0"/>
                  </a:lnTo>
                  <a:lnTo>
                    <a:pt x="2633148" y="1018002"/>
                  </a:lnTo>
                  <a:lnTo>
                    <a:pt x="0" y="1018002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70591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3588031">
            <a:off x="14291652" y="-83596"/>
            <a:ext cx="9997733" cy="4852241"/>
            <a:chOff x="0" y="0"/>
            <a:chExt cx="2633148" cy="12779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33148" cy="1277956"/>
            </a:xfrm>
            <a:custGeom>
              <a:avLst/>
              <a:gdLst/>
              <a:ahLst/>
              <a:cxnLst/>
              <a:rect l="l" t="t" r="r" b="b"/>
              <a:pathLst>
                <a:path w="2633148" h="1277956">
                  <a:moveTo>
                    <a:pt x="0" y="0"/>
                  </a:moveTo>
                  <a:lnTo>
                    <a:pt x="2633148" y="0"/>
                  </a:lnTo>
                  <a:lnTo>
                    <a:pt x="2633148" y="1277956"/>
                  </a:lnTo>
                  <a:lnTo>
                    <a:pt x="0" y="1277956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3588031">
            <a:off x="13059968" y="7411112"/>
            <a:ext cx="9997733" cy="4852241"/>
            <a:chOff x="0" y="0"/>
            <a:chExt cx="2633148" cy="127795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33148" cy="1277956"/>
            </a:xfrm>
            <a:custGeom>
              <a:avLst/>
              <a:gdLst/>
              <a:ahLst/>
              <a:cxnLst/>
              <a:rect l="l" t="t" r="r" b="b"/>
              <a:pathLst>
                <a:path w="2633148" h="1277956">
                  <a:moveTo>
                    <a:pt x="0" y="0"/>
                  </a:moveTo>
                  <a:lnTo>
                    <a:pt x="2633148" y="0"/>
                  </a:lnTo>
                  <a:lnTo>
                    <a:pt x="2633148" y="1277956"/>
                  </a:lnTo>
                  <a:lnTo>
                    <a:pt x="0" y="1277956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5089499"/>
            <a:ext cx="18288000" cy="3140101"/>
            <a:chOff x="0" y="0"/>
            <a:chExt cx="4816593" cy="8270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827022"/>
            </a:xfrm>
            <a:custGeom>
              <a:avLst/>
              <a:gdLst/>
              <a:ahLst/>
              <a:cxnLst/>
              <a:rect l="l" t="t" r="r" b="b"/>
              <a:pathLst>
                <a:path w="4816592" h="827022">
                  <a:moveTo>
                    <a:pt x="0" y="0"/>
                  </a:moveTo>
                  <a:lnTo>
                    <a:pt x="4816592" y="0"/>
                  </a:lnTo>
                  <a:lnTo>
                    <a:pt x="4816592" y="827022"/>
                  </a:lnTo>
                  <a:lnTo>
                    <a:pt x="0" y="827022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378171" y="2121296"/>
            <a:ext cx="7033493" cy="6044408"/>
            <a:chOff x="0" y="0"/>
            <a:chExt cx="812800" cy="698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1731000" y="2403690"/>
            <a:ext cx="6327835" cy="5479619"/>
            <a:chOff x="0" y="0"/>
            <a:chExt cx="4282440" cy="37084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t="-7434" b="-7434"/>
              </a:stretch>
            </a:blipFill>
          </p:spPr>
          <p:txBody>
            <a:bodyPr/>
            <a:lstStyle/>
            <a:p>
              <a:endParaRPr lang="en-PH"/>
            </a:p>
          </p:txBody>
        </p:sp>
      </p:grpSp>
      <p:sp>
        <p:nvSpPr>
          <p:cNvPr id="16" name="Freeform 16"/>
          <p:cNvSpPr/>
          <p:nvPr/>
        </p:nvSpPr>
        <p:spPr>
          <a:xfrm>
            <a:off x="496783" y="210906"/>
            <a:ext cx="3696962" cy="3468160"/>
          </a:xfrm>
          <a:custGeom>
            <a:avLst/>
            <a:gdLst/>
            <a:ahLst/>
            <a:cxnLst/>
            <a:rect l="l" t="t" r="r" b="b"/>
            <a:pathLst>
              <a:path w="3696962" h="3468160">
                <a:moveTo>
                  <a:pt x="0" y="0"/>
                </a:moveTo>
                <a:lnTo>
                  <a:pt x="3696962" y="0"/>
                </a:lnTo>
                <a:lnTo>
                  <a:pt x="3696962" y="3468160"/>
                </a:lnTo>
                <a:lnTo>
                  <a:pt x="0" y="3468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H"/>
          </a:p>
        </p:txBody>
      </p:sp>
      <p:sp>
        <p:nvSpPr>
          <p:cNvPr id="17" name="TextBox 17"/>
          <p:cNvSpPr txBox="1"/>
          <p:nvPr/>
        </p:nvSpPr>
        <p:spPr>
          <a:xfrm>
            <a:off x="4644034" y="1764506"/>
            <a:ext cx="6394040" cy="1749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479"/>
              </a:lnSpc>
            </a:pPr>
            <a:r>
              <a:rPr lang="en-US" sz="12366" dirty="0">
                <a:solidFill>
                  <a:srgbClr val="800000"/>
                </a:solidFill>
                <a:latin typeface="Barlow Condensed Bold"/>
              </a:rPr>
              <a:t>PRINCIPAL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56890" y="8370032"/>
            <a:ext cx="8929088" cy="910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48"/>
              </a:lnSpc>
            </a:pPr>
            <a:r>
              <a:rPr lang="en-US" sz="5957">
                <a:solidFill>
                  <a:srgbClr val="000000"/>
                </a:solidFill>
                <a:latin typeface="Barlow"/>
              </a:rPr>
              <a:t>JUNE 2016- JANUARY 2017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56890" y="6047436"/>
            <a:ext cx="10621281" cy="1523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713"/>
              </a:lnSpc>
            </a:pPr>
            <a:r>
              <a:rPr lang="en-US" sz="10746" dirty="0">
                <a:solidFill>
                  <a:srgbClr val="FFFFFF"/>
                </a:solidFill>
                <a:latin typeface="Barlow Condensed Bold"/>
              </a:rPr>
              <a:t>MRS. EVA B. CAMILAN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644034" y="264319"/>
            <a:ext cx="13211732" cy="1376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87"/>
              </a:lnSpc>
              <a:spcBef>
                <a:spcPct val="0"/>
              </a:spcBef>
            </a:pPr>
            <a:r>
              <a:rPr lang="en-US" sz="8062">
                <a:solidFill>
                  <a:srgbClr val="000000"/>
                </a:solidFill>
                <a:latin typeface="Barlow Condensed Bold"/>
              </a:rPr>
              <a:t>TAYSAN SENIOR HIGH SCHOOL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872435">
            <a:off x="13737150" y="-1452624"/>
            <a:ext cx="6081064" cy="17691166"/>
            <a:chOff x="0" y="0"/>
            <a:chExt cx="1457663" cy="42406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669681">
            <a:off x="14041950" y="-1147824"/>
            <a:ext cx="6081064" cy="17691166"/>
            <a:chOff x="0" y="0"/>
            <a:chExt cx="1457663" cy="42406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669681">
            <a:off x="14912188" y="-903984"/>
            <a:ext cx="6081064" cy="17691166"/>
            <a:chOff x="0" y="0"/>
            <a:chExt cx="1457663" cy="42406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783560" y="518294"/>
            <a:ext cx="16294227" cy="10887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1"/>
              </a:lnSpc>
            </a:pPr>
            <a:r>
              <a:rPr lang="en-US" sz="7200" dirty="0">
                <a:solidFill>
                  <a:srgbClr val="800000"/>
                </a:solidFill>
                <a:latin typeface="Barlow Condensed Bold"/>
              </a:rPr>
              <a:t>JUNE 13, 2016 </a:t>
            </a:r>
          </a:p>
        </p:txBody>
      </p:sp>
      <p:pic>
        <p:nvPicPr>
          <p:cNvPr id="11" name="Picture 10" descr="A group of people standing in a line&#10;&#10;Description automatically generated">
            <a:extLst>
              <a:ext uri="{FF2B5EF4-FFF2-40B4-BE49-F238E27FC236}">
                <a16:creationId xmlns:a16="http://schemas.microsoft.com/office/drawing/2014/main" id="{DC415655-661C-25CE-B14E-31ACA0912D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0263395" y="1894430"/>
            <a:ext cx="7037028" cy="396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11" descr="A group of people standing on a sidewalk&#10;&#10;Description automatically generated">
            <a:extLst>
              <a:ext uri="{FF2B5EF4-FFF2-40B4-BE49-F238E27FC236}">
                <a16:creationId xmlns:a16="http://schemas.microsoft.com/office/drawing/2014/main" id="{C9F1C119-1801-E96C-C2CA-13313E1BAB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813" y="1894430"/>
            <a:ext cx="7037028" cy="396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 descr="A group of people standing on a street&#10;&#10;Description automatically generated">
            <a:extLst>
              <a:ext uri="{FF2B5EF4-FFF2-40B4-BE49-F238E27FC236}">
                <a16:creationId xmlns:a16="http://schemas.microsoft.com/office/drawing/2014/main" id="{C33004C6-CF17-5B58-CD55-7C44BF199B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356130" y="6098270"/>
            <a:ext cx="7037028" cy="396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Picture 15" descr="A group of people standing in a line&#10;&#10;Description automatically generated">
            <a:extLst>
              <a:ext uri="{FF2B5EF4-FFF2-40B4-BE49-F238E27FC236}">
                <a16:creationId xmlns:a16="http://schemas.microsoft.com/office/drawing/2014/main" id="{118D7D95-EE90-42B9-BB34-CB98044CC7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263396" y="6098270"/>
            <a:ext cx="7037027" cy="396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6061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086983">
            <a:off x="-4196321" y="69773"/>
            <a:ext cx="8339152" cy="18999377"/>
            <a:chOff x="0" y="0"/>
            <a:chExt cx="1998938" cy="45542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98938" cy="4554249"/>
            </a:xfrm>
            <a:custGeom>
              <a:avLst/>
              <a:gdLst/>
              <a:ahLst/>
              <a:cxnLst/>
              <a:rect l="l" t="t" r="r" b="b"/>
              <a:pathLst>
                <a:path w="1998938" h="4554249">
                  <a:moveTo>
                    <a:pt x="0" y="0"/>
                  </a:moveTo>
                  <a:lnTo>
                    <a:pt x="1998938" y="0"/>
                  </a:lnTo>
                  <a:lnTo>
                    <a:pt x="1998938" y="4554249"/>
                  </a:lnTo>
                  <a:lnTo>
                    <a:pt x="0" y="4554249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086983">
            <a:off x="16265951" y="-5870850"/>
            <a:ext cx="8339152" cy="18999377"/>
            <a:chOff x="0" y="0"/>
            <a:chExt cx="1998938" cy="455424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98938" cy="4554249"/>
            </a:xfrm>
            <a:custGeom>
              <a:avLst/>
              <a:gdLst/>
              <a:ahLst/>
              <a:cxnLst/>
              <a:rect l="l" t="t" r="r" b="b"/>
              <a:pathLst>
                <a:path w="1998938" h="4554249">
                  <a:moveTo>
                    <a:pt x="0" y="0"/>
                  </a:moveTo>
                  <a:lnTo>
                    <a:pt x="1998938" y="0"/>
                  </a:lnTo>
                  <a:lnTo>
                    <a:pt x="1998938" y="4554249"/>
                  </a:lnTo>
                  <a:lnTo>
                    <a:pt x="0" y="4554249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1802008">
            <a:off x="-4137266" y="1290878"/>
            <a:ext cx="8339152" cy="18999377"/>
            <a:chOff x="0" y="0"/>
            <a:chExt cx="1998938" cy="455424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98938" cy="4554249"/>
            </a:xfrm>
            <a:custGeom>
              <a:avLst/>
              <a:gdLst/>
              <a:ahLst/>
              <a:cxnLst/>
              <a:rect l="l" t="t" r="r" b="b"/>
              <a:pathLst>
                <a:path w="1998938" h="4554249">
                  <a:moveTo>
                    <a:pt x="0" y="0"/>
                  </a:moveTo>
                  <a:lnTo>
                    <a:pt x="1998938" y="0"/>
                  </a:lnTo>
                  <a:lnTo>
                    <a:pt x="1998938" y="4554249"/>
                  </a:lnTo>
                  <a:lnTo>
                    <a:pt x="0" y="4554249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1802008">
            <a:off x="16265951" y="-6277282"/>
            <a:ext cx="8339152" cy="18999377"/>
            <a:chOff x="0" y="0"/>
            <a:chExt cx="1998938" cy="455424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98938" cy="4554249"/>
            </a:xfrm>
            <a:custGeom>
              <a:avLst/>
              <a:gdLst/>
              <a:ahLst/>
              <a:cxnLst/>
              <a:rect l="l" t="t" r="r" b="b"/>
              <a:pathLst>
                <a:path w="1998938" h="4554249">
                  <a:moveTo>
                    <a:pt x="0" y="0"/>
                  </a:moveTo>
                  <a:lnTo>
                    <a:pt x="1998938" y="0"/>
                  </a:lnTo>
                  <a:lnTo>
                    <a:pt x="1998938" y="4554249"/>
                  </a:lnTo>
                  <a:lnTo>
                    <a:pt x="0" y="4554249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24" name="Picture 23" descr="A group of people sitting in a classroom&#10;&#10;Description automatically generated">
            <a:extLst>
              <a:ext uri="{FF2B5EF4-FFF2-40B4-BE49-F238E27FC236}">
                <a16:creationId xmlns:a16="http://schemas.microsoft.com/office/drawing/2014/main" id="{9744A70D-5619-5006-8AC9-BA068BF9DB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316" y="990146"/>
            <a:ext cx="7037027" cy="396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6" name="Picture 25" descr="A group of people walking outside a building&#10;&#10;Description automatically generated">
            <a:extLst>
              <a:ext uri="{FF2B5EF4-FFF2-40B4-BE49-F238E27FC236}">
                <a16:creationId xmlns:a16="http://schemas.microsoft.com/office/drawing/2014/main" id="{D3E0EC7B-0492-48F5-235E-2F55EB04C97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5033" y="990146"/>
            <a:ext cx="7037027" cy="396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8" name="Picture 27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28A0D73B-6B18-9E9A-39FA-8B1B0585390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290317" y="5609461"/>
            <a:ext cx="7037027" cy="396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0" name="Picture 29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6BCECE6D-0418-5CB9-F1BA-63B64DDFCAF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273" y="5608824"/>
            <a:ext cx="7037027" cy="396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2484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872435">
            <a:off x="13737150" y="-1452624"/>
            <a:ext cx="6081064" cy="17691166"/>
            <a:chOff x="0" y="0"/>
            <a:chExt cx="1457663" cy="42406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669681">
            <a:off x="14041950" y="-1147824"/>
            <a:ext cx="6081064" cy="17691166"/>
            <a:chOff x="0" y="0"/>
            <a:chExt cx="1457663" cy="42406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669681">
            <a:off x="14912188" y="-903984"/>
            <a:ext cx="6081064" cy="17691166"/>
            <a:chOff x="0" y="0"/>
            <a:chExt cx="1457663" cy="42406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12" name="Picture 11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DA3C46D6-2051-4BD3-ADAE-6AEC1D6D0A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1676114"/>
            <a:ext cx="13098874" cy="829364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BD20711-64CB-DCDB-51C2-51E96386A171}"/>
              </a:ext>
            </a:extLst>
          </p:cNvPr>
          <p:cNvSpPr/>
          <p:nvPr/>
        </p:nvSpPr>
        <p:spPr>
          <a:xfrm>
            <a:off x="3171375" y="8191500"/>
            <a:ext cx="7572825" cy="12240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5BCAFD-73AB-DD35-1129-03298ACA701C}"/>
              </a:ext>
            </a:extLst>
          </p:cNvPr>
          <p:cNvSpPr/>
          <p:nvPr/>
        </p:nvSpPr>
        <p:spPr>
          <a:xfrm>
            <a:off x="3292971" y="7176552"/>
            <a:ext cx="7070230" cy="862548"/>
          </a:xfrm>
          <a:prstGeom prst="rect">
            <a:avLst/>
          </a:prstGeom>
          <a:solidFill>
            <a:srgbClr val="7A0C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6" name="TextBox 19">
            <a:extLst>
              <a:ext uri="{FF2B5EF4-FFF2-40B4-BE49-F238E27FC236}">
                <a16:creationId xmlns:a16="http://schemas.microsoft.com/office/drawing/2014/main" id="{2FD532A0-AA20-3D70-E90A-DB65C460C11D}"/>
              </a:ext>
            </a:extLst>
          </p:cNvPr>
          <p:cNvSpPr txBox="1"/>
          <p:nvPr/>
        </p:nvSpPr>
        <p:spPr>
          <a:xfrm>
            <a:off x="783560" y="518294"/>
            <a:ext cx="16294227" cy="10887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1"/>
              </a:lnSpc>
            </a:pPr>
            <a:r>
              <a:rPr lang="en-US" sz="7200" dirty="0">
                <a:solidFill>
                  <a:srgbClr val="800000"/>
                </a:solidFill>
                <a:latin typeface="Barlow Condensed Bold"/>
              </a:rPr>
              <a:t>… OFFERED STRANDS</a:t>
            </a:r>
          </a:p>
        </p:txBody>
      </p:sp>
    </p:spTree>
    <p:extLst>
      <p:ext uri="{BB962C8B-B14F-4D97-AF65-F5344CB8AC3E}">
        <p14:creationId xmlns:p14="http://schemas.microsoft.com/office/powerpoint/2010/main" val="155182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872435">
            <a:off x="13737150" y="-1452624"/>
            <a:ext cx="6081064" cy="17691166"/>
            <a:chOff x="0" y="0"/>
            <a:chExt cx="1457663" cy="42406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669681">
            <a:off x="14041950" y="-1147824"/>
            <a:ext cx="6081064" cy="17691166"/>
            <a:chOff x="0" y="0"/>
            <a:chExt cx="1457663" cy="42406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669681">
            <a:off x="14912188" y="-903984"/>
            <a:ext cx="6081064" cy="17691166"/>
            <a:chOff x="0" y="0"/>
            <a:chExt cx="1457663" cy="42406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783560" y="518294"/>
            <a:ext cx="16294227" cy="10887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1"/>
              </a:lnSpc>
            </a:pPr>
            <a:r>
              <a:rPr lang="en-US" sz="7200" dirty="0">
                <a:solidFill>
                  <a:srgbClr val="800000"/>
                </a:solidFill>
                <a:latin typeface="Barlow Condensed Bold"/>
              </a:rPr>
              <a:t>… STARTED WITH 9 TEACHERS</a:t>
            </a:r>
          </a:p>
        </p:txBody>
      </p:sp>
      <p:pic>
        <p:nvPicPr>
          <p:cNvPr id="11" name="Picture 10" descr="A person taking a selfie with people sitting in a hut&#10;&#10;Description automatically generated">
            <a:extLst>
              <a:ext uri="{FF2B5EF4-FFF2-40B4-BE49-F238E27FC236}">
                <a16:creationId xmlns:a16="http://schemas.microsoft.com/office/drawing/2014/main" id="{468589FC-9A45-C1F9-8438-47E78D8B6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790700"/>
            <a:ext cx="14590399" cy="8195842"/>
          </a:xfrm>
          <a:prstGeom prst="rect">
            <a:avLst/>
          </a:prstGeom>
        </p:spPr>
      </p:pic>
      <p:sp>
        <p:nvSpPr>
          <p:cNvPr id="12" name="TextBox 19">
            <a:extLst>
              <a:ext uri="{FF2B5EF4-FFF2-40B4-BE49-F238E27FC236}">
                <a16:creationId xmlns:a16="http://schemas.microsoft.com/office/drawing/2014/main" id="{114BE66B-638F-D4FD-7242-B29CAE522792}"/>
              </a:ext>
            </a:extLst>
          </p:cNvPr>
          <p:cNvSpPr txBox="1"/>
          <p:nvPr/>
        </p:nvSpPr>
        <p:spPr>
          <a:xfrm>
            <a:off x="8839200" y="8717440"/>
            <a:ext cx="8914695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Barlow Condensed Bold"/>
              </a:rPr>
              <a:t>… WHO WERE TRAINED DURING THE “MASS TRAINING OF TEACHERS” FROM MAY 23 – JUNE 12, 2023</a:t>
            </a:r>
          </a:p>
        </p:txBody>
      </p:sp>
    </p:spTree>
    <p:extLst>
      <p:ext uri="{BB962C8B-B14F-4D97-AF65-F5344CB8AC3E}">
        <p14:creationId xmlns:p14="http://schemas.microsoft.com/office/powerpoint/2010/main" val="954146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872435">
            <a:off x="13737150" y="-1452624"/>
            <a:ext cx="6081064" cy="17691166"/>
            <a:chOff x="0" y="0"/>
            <a:chExt cx="1457663" cy="42406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669681">
            <a:off x="14041950" y="-1147824"/>
            <a:ext cx="6081064" cy="17691166"/>
            <a:chOff x="0" y="0"/>
            <a:chExt cx="1457663" cy="42406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669681">
            <a:off x="14912188" y="-903984"/>
            <a:ext cx="6081064" cy="17691166"/>
            <a:chOff x="0" y="0"/>
            <a:chExt cx="1457663" cy="424066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57663" cy="4240664"/>
            </a:xfrm>
            <a:custGeom>
              <a:avLst/>
              <a:gdLst/>
              <a:ahLst/>
              <a:cxnLst/>
              <a:rect l="l" t="t" r="r" b="b"/>
              <a:pathLst>
                <a:path w="1457663" h="4240664">
                  <a:moveTo>
                    <a:pt x="0" y="0"/>
                  </a:moveTo>
                  <a:lnTo>
                    <a:pt x="1457663" y="0"/>
                  </a:lnTo>
                  <a:lnTo>
                    <a:pt x="1457663" y="4240664"/>
                  </a:lnTo>
                  <a:lnTo>
                    <a:pt x="0" y="4240664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9">
            <a:extLst>
              <a:ext uri="{FF2B5EF4-FFF2-40B4-BE49-F238E27FC236}">
                <a16:creationId xmlns:a16="http://schemas.microsoft.com/office/drawing/2014/main" id="{2FD532A0-AA20-3D70-E90A-DB65C460C11D}"/>
              </a:ext>
            </a:extLst>
          </p:cNvPr>
          <p:cNvSpPr txBox="1"/>
          <p:nvPr/>
        </p:nvSpPr>
        <p:spPr>
          <a:xfrm>
            <a:off x="783560" y="518294"/>
            <a:ext cx="16294227" cy="10887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1"/>
              </a:lnSpc>
            </a:pPr>
            <a:r>
              <a:rPr lang="en-US" sz="7200" dirty="0">
                <a:solidFill>
                  <a:srgbClr val="800000"/>
                </a:solidFill>
                <a:latin typeface="Barlow Condensed Bold"/>
              </a:rPr>
              <a:t>Turn over Ceremony held on June 27, 2016</a:t>
            </a:r>
          </a:p>
        </p:txBody>
      </p:sp>
      <p:pic>
        <p:nvPicPr>
          <p:cNvPr id="15" name="Picture 14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CB7706BD-8743-59A8-74A0-2F533F11D2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137" y="2022341"/>
            <a:ext cx="6397297" cy="3600000"/>
          </a:xfrm>
          <a:prstGeom prst="rect">
            <a:avLst/>
          </a:prstGeom>
        </p:spPr>
      </p:pic>
      <p:pic>
        <p:nvPicPr>
          <p:cNvPr id="18" name="Picture 17" descr="A person holding a bouquet of flowers and a person standing next to him&#10;&#10;Description automatically generated">
            <a:extLst>
              <a:ext uri="{FF2B5EF4-FFF2-40B4-BE49-F238E27FC236}">
                <a16:creationId xmlns:a16="http://schemas.microsoft.com/office/drawing/2014/main" id="{C0396F33-3D7B-99DA-C7EB-CFCF7DD0EA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826518" y="3713300"/>
            <a:ext cx="7734300" cy="4352382"/>
          </a:xfrm>
          <a:prstGeom prst="rect">
            <a:avLst/>
          </a:prstGeom>
        </p:spPr>
      </p:pic>
      <p:pic>
        <p:nvPicPr>
          <p:cNvPr id="20" name="Picture 19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D46AA920-EB8D-E3DC-91E0-5F228EAD738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137" y="6168706"/>
            <a:ext cx="6398119" cy="3600000"/>
          </a:xfrm>
          <a:prstGeom prst="rect">
            <a:avLst/>
          </a:prstGeom>
        </p:spPr>
      </p:pic>
      <p:pic>
        <p:nvPicPr>
          <p:cNvPr id="22" name="Picture 21" descr="A building with windows and a sign&#10;&#10;Description automatically generated with medium confidence">
            <a:extLst>
              <a:ext uri="{FF2B5EF4-FFF2-40B4-BE49-F238E27FC236}">
                <a16:creationId xmlns:a16="http://schemas.microsoft.com/office/drawing/2014/main" id="{53B43B71-67BA-5468-1FE0-DA514E8303A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68669" y="2022341"/>
            <a:ext cx="6397298" cy="3600000"/>
          </a:xfrm>
          <a:prstGeom prst="rect">
            <a:avLst/>
          </a:prstGeom>
        </p:spPr>
      </p:pic>
      <p:pic>
        <p:nvPicPr>
          <p:cNvPr id="26" name="Picture 25" descr="A group of people in a room&#10;&#10;Description automatically generated">
            <a:extLst>
              <a:ext uri="{FF2B5EF4-FFF2-40B4-BE49-F238E27FC236}">
                <a16:creationId xmlns:a16="http://schemas.microsoft.com/office/drawing/2014/main" id="{9474E382-64F2-C506-02A2-88A2F8A470C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68668" y="6172393"/>
            <a:ext cx="6397298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04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086983">
            <a:off x="-4196321" y="69773"/>
            <a:ext cx="8339152" cy="18999377"/>
            <a:chOff x="0" y="0"/>
            <a:chExt cx="1998938" cy="45542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98938" cy="4554249"/>
            </a:xfrm>
            <a:custGeom>
              <a:avLst/>
              <a:gdLst/>
              <a:ahLst/>
              <a:cxnLst/>
              <a:rect l="l" t="t" r="r" b="b"/>
              <a:pathLst>
                <a:path w="1998938" h="4554249">
                  <a:moveTo>
                    <a:pt x="0" y="0"/>
                  </a:moveTo>
                  <a:lnTo>
                    <a:pt x="1998938" y="0"/>
                  </a:lnTo>
                  <a:lnTo>
                    <a:pt x="1998938" y="4554249"/>
                  </a:lnTo>
                  <a:lnTo>
                    <a:pt x="0" y="4554249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086983">
            <a:off x="16265951" y="-5870850"/>
            <a:ext cx="8339152" cy="18999377"/>
            <a:chOff x="0" y="0"/>
            <a:chExt cx="1998938" cy="455424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98938" cy="4554249"/>
            </a:xfrm>
            <a:custGeom>
              <a:avLst/>
              <a:gdLst/>
              <a:ahLst/>
              <a:cxnLst/>
              <a:rect l="l" t="t" r="r" b="b"/>
              <a:pathLst>
                <a:path w="1998938" h="4554249">
                  <a:moveTo>
                    <a:pt x="0" y="0"/>
                  </a:moveTo>
                  <a:lnTo>
                    <a:pt x="1998938" y="0"/>
                  </a:lnTo>
                  <a:lnTo>
                    <a:pt x="1998938" y="4554249"/>
                  </a:lnTo>
                  <a:lnTo>
                    <a:pt x="0" y="4554249"/>
                  </a:lnTo>
                  <a:lnTo>
                    <a:pt x="0" y="0"/>
                  </a:lnTo>
                </a:path>
              </a:pathLst>
            </a:custGeom>
            <a:solidFill>
              <a:srgbClr val="D69D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872435">
            <a:off x="4125870" y="-3021797"/>
            <a:ext cx="9622193" cy="18999377"/>
            <a:chOff x="0" y="0"/>
            <a:chExt cx="2306490" cy="455424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06490" cy="4554249"/>
            </a:xfrm>
            <a:custGeom>
              <a:avLst/>
              <a:gdLst/>
              <a:ahLst/>
              <a:cxnLst/>
              <a:rect l="l" t="t" r="r" b="b"/>
              <a:pathLst>
                <a:path w="2306490" h="4554249">
                  <a:moveTo>
                    <a:pt x="0" y="0"/>
                  </a:moveTo>
                  <a:lnTo>
                    <a:pt x="2306490" y="0"/>
                  </a:lnTo>
                  <a:lnTo>
                    <a:pt x="2306490" y="4554249"/>
                  </a:lnTo>
                  <a:lnTo>
                    <a:pt x="0" y="4554249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1802008">
            <a:off x="-4137266" y="1290878"/>
            <a:ext cx="8339152" cy="18999377"/>
            <a:chOff x="0" y="0"/>
            <a:chExt cx="1998938" cy="455424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98938" cy="4554249"/>
            </a:xfrm>
            <a:custGeom>
              <a:avLst/>
              <a:gdLst/>
              <a:ahLst/>
              <a:cxnLst/>
              <a:rect l="l" t="t" r="r" b="b"/>
              <a:pathLst>
                <a:path w="1998938" h="4554249">
                  <a:moveTo>
                    <a:pt x="0" y="0"/>
                  </a:moveTo>
                  <a:lnTo>
                    <a:pt x="1998938" y="0"/>
                  </a:lnTo>
                  <a:lnTo>
                    <a:pt x="1998938" y="4554249"/>
                  </a:lnTo>
                  <a:lnTo>
                    <a:pt x="0" y="4554249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1802008">
            <a:off x="16265951" y="-6277282"/>
            <a:ext cx="8339152" cy="18999377"/>
            <a:chOff x="0" y="0"/>
            <a:chExt cx="1998938" cy="455424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98938" cy="4554249"/>
            </a:xfrm>
            <a:custGeom>
              <a:avLst/>
              <a:gdLst/>
              <a:ahLst/>
              <a:cxnLst/>
              <a:rect l="l" t="t" r="r" b="b"/>
              <a:pathLst>
                <a:path w="1998938" h="4554249">
                  <a:moveTo>
                    <a:pt x="0" y="0"/>
                  </a:moveTo>
                  <a:lnTo>
                    <a:pt x="1998938" y="0"/>
                  </a:lnTo>
                  <a:lnTo>
                    <a:pt x="1998938" y="4554249"/>
                  </a:lnTo>
                  <a:lnTo>
                    <a:pt x="0" y="4554249"/>
                  </a:lnTo>
                  <a:lnTo>
                    <a:pt x="0" y="0"/>
                  </a:lnTo>
                </a:path>
              </a:pathLst>
            </a:custGeom>
            <a:solidFill>
              <a:srgbClr val="FFD22F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7052497" y="2057220"/>
            <a:ext cx="1127235" cy="748203"/>
          </a:xfrm>
          <a:custGeom>
            <a:avLst/>
            <a:gdLst/>
            <a:ahLst/>
            <a:cxnLst/>
            <a:rect l="l" t="t" r="r" b="b"/>
            <a:pathLst>
              <a:path w="1127235" h="748203">
                <a:moveTo>
                  <a:pt x="0" y="0"/>
                </a:moveTo>
                <a:lnTo>
                  <a:pt x="1127235" y="0"/>
                </a:lnTo>
                <a:lnTo>
                  <a:pt x="1127235" y="748203"/>
                </a:lnTo>
                <a:lnTo>
                  <a:pt x="0" y="7482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/>
          </a:p>
        </p:txBody>
      </p:sp>
      <p:sp>
        <p:nvSpPr>
          <p:cNvPr id="18" name="Freeform 18"/>
          <p:cNvSpPr/>
          <p:nvPr/>
        </p:nvSpPr>
        <p:spPr>
          <a:xfrm>
            <a:off x="1380334" y="1035303"/>
            <a:ext cx="15527332" cy="8734124"/>
          </a:xfrm>
          <a:custGeom>
            <a:avLst/>
            <a:gdLst/>
            <a:ahLst/>
            <a:cxnLst/>
            <a:rect l="l" t="t" r="r" b="b"/>
            <a:pathLst>
              <a:path w="15527332" h="8734124">
                <a:moveTo>
                  <a:pt x="0" y="0"/>
                </a:moveTo>
                <a:lnTo>
                  <a:pt x="15527332" y="0"/>
                </a:lnTo>
                <a:lnTo>
                  <a:pt x="15527332" y="8734124"/>
                </a:lnTo>
                <a:lnTo>
                  <a:pt x="0" y="87341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67084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3588031">
            <a:off x="14291652" y="-83596"/>
            <a:ext cx="9997733" cy="4852241"/>
            <a:chOff x="0" y="0"/>
            <a:chExt cx="2633148" cy="12779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33148" cy="1277956"/>
            </a:xfrm>
            <a:custGeom>
              <a:avLst/>
              <a:gdLst/>
              <a:ahLst/>
              <a:cxnLst/>
              <a:rect l="l" t="t" r="r" b="b"/>
              <a:pathLst>
                <a:path w="2633148" h="1277956">
                  <a:moveTo>
                    <a:pt x="0" y="0"/>
                  </a:moveTo>
                  <a:lnTo>
                    <a:pt x="2633148" y="0"/>
                  </a:lnTo>
                  <a:lnTo>
                    <a:pt x="2633148" y="1277956"/>
                  </a:lnTo>
                  <a:lnTo>
                    <a:pt x="0" y="1277956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3588031">
            <a:off x="13059968" y="7411112"/>
            <a:ext cx="9997733" cy="4852241"/>
            <a:chOff x="0" y="0"/>
            <a:chExt cx="2633148" cy="127795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33148" cy="1277956"/>
            </a:xfrm>
            <a:custGeom>
              <a:avLst/>
              <a:gdLst/>
              <a:ahLst/>
              <a:cxnLst/>
              <a:rect l="l" t="t" r="r" b="b"/>
              <a:pathLst>
                <a:path w="2633148" h="1277956">
                  <a:moveTo>
                    <a:pt x="0" y="0"/>
                  </a:moveTo>
                  <a:lnTo>
                    <a:pt x="2633148" y="0"/>
                  </a:lnTo>
                  <a:lnTo>
                    <a:pt x="2633148" y="1277956"/>
                  </a:lnTo>
                  <a:lnTo>
                    <a:pt x="0" y="1277956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5089499"/>
            <a:ext cx="18288000" cy="3140101"/>
            <a:chOff x="0" y="0"/>
            <a:chExt cx="4816593" cy="8270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827022"/>
            </a:xfrm>
            <a:custGeom>
              <a:avLst/>
              <a:gdLst/>
              <a:ahLst/>
              <a:cxnLst/>
              <a:rect l="l" t="t" r="r" b="b"/>
              <a:pathLst>
                <a:path w="4816592" h="827022">
                  <a:moveTo>
                    <a:pt x="0" y="0"/>
                  </a:moveTo>
                  <a:lnTo>
                    <a:pt x="4816592" y="0"/>
                  </a:lnTo>
                  <a:lnTo>
                    <a:pt x="4816592" y="827022"/>
                  </a:lnTo>
                  <a:lnTo>
                    <a:pt x="0" y="827022"/>
                  </a:lnTo>
                  <a:lnTo>
                    <a:pt x="0" y="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378171" y="2121296"/>
            <a:ext cx="7033493" cy="6044408"/>
            <a:chOff x="0" y="0"/>
            <a:chExt cx="812800" cy="698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</a:path>
              </a:pathLst>
            </a:custGeom>
            <a:solidFill>
              <a:srgbClr val="800000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1731000" y="2403690"/>
            <a:ext cx="6327835" cy="5479619"/>
            <a:chOff x="0" y="0"/>
            <a:chExt cx="4282440" cy="37084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t="-3463" b="-58207"/>
              </a:stretch>
            </a:blipFill>
          </p:spPr>
          <p:txBody>
            <a:bodyPr/>
            <a:lstStyle/>
            <a:p>
              <a:endParaRPr lang="en-PH"/>
            </a:p>
          </p:txBody>
        </p:sp>
      </p:grpSp>
      <p:sp>
        <p:nvSpPr>
          <p:cNvPr id="16" name="Freeform 16"/>
          <p:cNvSpPr/>
          <p:nvPr/>
        </p:nvSpPr>
        <p:spPr>
          <a:xfrm>
            <a:off x="496783" y="210906"/>
            <a:ext cx="3696962" cy="3468160"/>
          </a:xfrm>
          <a:custGeom>
            <a:avLst/>
            <a:gdLst/>
            <a:ahLst/>
            <a:cxnLst/>
            <a:rect l="l" t="t" r="r" b="b"/>
            <a:pathLst>
              <a:path w="3696962" h="3468160">
                <a:moveTo>
                  <a:pt x="0" y="0"/>
                </a:moveTo>
                <a:lnTo>
                  <a:pt x="3696962" y="0"/>
                </a:lnTo>
                <a:lnTo>
                  <a:pt x="3696962" y="3468160"/>
                </a:lnTo>
                <a:lnTo>
                  <a:pt x="0" y="3468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H"/>
          </a:p>
        </p:txBody>
      </p:sp>
      <p:sp>
        <p:nvSpPr>
          <p:cNvPr id="17" name="TextBox 17"/>
          <p:cNvSpPr txBox="1"/>
          <p:nvPr/>
        </p:nvSpPr>
        <p:spPr>
          <a:xfrm>
            <a:off x="4644034" y="1764506"/>
            <a:ext cx="6394040" cy="1749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479"/>
              </a:lnSpc>
            </a:pPr>
            <a:r>
              <a:rPr lang="en-US" sz="12366">
                <a:solidFill>
                  <a:srgbClr val="800000"/>
                </a:solidFill>
                <a:latin typeface="Barlow Condensed Bold"/>
              </a:rPr>
              <a:t>PRINCIPAL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56890" y="8370032"/>
            <a:ext cx="14292315" cy="910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48"/>
              </a:lnSpc>
            </a:pPr>
            <a:r>
              <a:rPr lang="en-US" sz="5957">
                <a:solidFill>
                  <a:srgbClr val="000000"/>
                </a:solidFill>
                <a:latin typeface="Barlow"/>
              </a:rPr>
              <a:t>JANUARY 2017 - DECEMBER 2022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56890" y="6115961"/>
            <a:ext cx="11209399" cy="1172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55"/>
              </a:lnSpc>
            </a:pPr>
            <a:r>
              <a:rPr lang="en-US" sz="8307">
                <a:solidFill>
                  <a:srgbClr val="FFFFFF"/>
                </a:solidFill>
                <a:latin typeface="Barlow Condensed Bold"/>
              </a:rPr>
              <a:t>MS. FLORENTINA M. ESPIRITU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644034" y="264319"/>
            <a:ext cx="13211732" cy="1376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87"/>
              </a:lnSpc>
              <a:spcBef>
                <a:spcPct val="0"/>
              </a:spcBef>
            </a:pPr>
            <a:r>
              <a:rPr lang="en-US" sz="8062">
                <a:solidFill>
                  <a:srgbClr val="000000"/>
                </a:solidFill>
                <a:latin typeface="Barlow Condensed Bold"/>
              </a:rPr>
              <a:t>TAYSAN SENIOR HIGH SCHOOL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275</Words>
  <Application>Microsoft Office PowerPoint</Application>
  <PresentationFormat>Custom</PresentationFormat>
  <Paragraphs>54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Barlow Semi-Bold</vt:lpstr>
      <vt:lpstr>Barlow</vt:lpstr>
      <vt:lpstr>Barlow Condensed Bold</vt:lpstr>
      <vt:lpstr>Calibri</vt:lpstr>
      <vt:lpstr>Arial</vt:lpstr>
      <vt:lpstr>Barlow Bold</vt:lpstr>
      <vt:lpstr>Barlow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and Yellow Modern Business Presentation</dc:title>
  <dc:creator>Taysan SHS-ICT Coor</dc:creator>
  <cp:lastModifiedBy>Vicmar Hernandez</cp:lastModifiedBy>
  <cp:revision>5</cp:revision>
  <dcterms:created xsi:type="dcterms:W3CDTF">2006-08-16T00:00:00Z</dcterms:created>
  <dcterms:modified xsi:type="dcterms:W3CDTF">2023-12-21T02:57:10Z</dcterms:modified>
  <dc:identifier>DAFsmTuXDAA</dc:identifier>
</cp:coreProperties>
</file>

<file path=docProps/thumbnail.jpeg>
</file>